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A1AB78CA-CDAC-40EE-A4FC-B77886D51E17}" type="datetimeFigureOut">
              <a:rPr lang="en-US" smtClean="0"/>
              <a:t>3/28/2020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C44C94BD-BBCD-4EBE-B25C-9E8881CE4C6B}"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1AB78CA-CDAC-40EE-A4FC-B77886D51E17}" type="datetimeFigureOut">
              <a:rPr lang="en-US" smtClean="0"/>
              <a:t>3/28/2020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44C94BD-BBCD-4EBE-B25C-9E8881CE4C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1AB78CA-CDAC-40EE-A4FC-B77886D51E17}" type="datetimeFigureOut">
              <a:rPr lang="en-US" smtClean="0"/>
              <a:t>3/28/2020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44C94BD-BBCD-4EBE-B25C-9E8881CE4C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1AB78CA-CDAC-40EE-A4FC-B77886D51E17}" type="datetimeFigureOut">
              <a:rPr lang="en-US" smtClean="0"/>
              <a:t>3/28/2020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44C94BD-BBCD-4EBE-B25C-9E8881CE4C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1AB78CA-CDAC-40EE-A4FC-B77886D51E17}" type="datetimeFigureOut">
              <a:rPr lang="en-US" smtClean="0"/>
              <a:t>3/28/2020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44C94BD-BBCD-4EBE-B25C-9E8881CE4C6B}"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1AB78CA-CDAC-40EE-A4FC-B77886D51E17}" type="datetimeFigureOut">
              <a:rPr lang="en-US" smtClean="0"/>
              <a:t>3/28/2020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44C94BD-BBCD-4EBE-B25C-9E8881CE4C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1AB78CA-CDAC-40EE-A4FC-B77886D51E17}" type="datetimeFigureOut">
              <a:rPr lang="en-US" smtClean="0"/>
              <a:t>3/28/2020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44C94BD-BBCD-4EBE-B25C-9E8881CE4C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1AB78CA-CDAC-40EE-A4FC-B77886D51E17}" type="datetimeFigureOut">
              <a:rPr lang="en-US" smtClean="0"/>
              <a:t>3/28/2020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44C94BD-BBCD-4EBE-B25C-9E8881CE4C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1AB78CA-CDAC-40EE-A4FC-B77886D51E17}" type="datetimeFigureOut">
              <a:rPr lang="en-US" smtClean="0"/>
              <a:t>3/28/2020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44C94BD-BBCD-4EBE-B25C-9E8881CE4C6B}"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1AB78CA-CDAC-40EE-A4FC-B77886D51E17}" type="datetimeFigureOut">
              <a:rPr lang="en-US" smtClean="0"/>
              <a:t>3/28/2020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44C94BD-BBCD-4EBE-B25C-9E8881CE4C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A1AB78CA-CDAC-40EE-A4FC-B77886D51E17}" type="datetimeFigureOut">
              <a:rPr lang="en-US" smtClean="0"/>
              <a:t>3/28/2020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44C94BD-BBCD-4EBE-B25C-9E8881CE4C6B}"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1AB78CA-CDAC-40EE-A4FC-B77886D51E17}" type="datetimeFigureOut">
              <a:rPr lang="en-US" smtClean="0"/>
              <a:t>3/28/2020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44C94BD-BBCD-4EBE-B25C-9E8881CE4C6B}"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V3TsMPQKVQ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727122"/>
            <a:ext cx="7772400" cy="1558877"/>
          </a:xfrm>
        </p:spPr>
        <p:txBody>
          <a:bodyPr>
            <a:noAutofit/>
          </a:bodyPr>
          <a:lstStyle/>
          <a:p>
            <a:pPr algn="l"/>
            <a:r>
              <a:rPr lang="sr-Cyrl-RS" sz="2400" dirty="0" smtClean="0">
                <a:latin typeface="Times New Roman" pitchFamily="18" charset="0"/>
                <a:cs typeface="Times New Roman" pitchFamily="18" charset="0"/>
              </a:rPr>
              <a:t>Сигурно сте чули за реч чудо.</a:t>
            </a:r>
            <a:r>
              <a:rPr lang="sr-Cyrl-RS" sz="2400" dirty="0">
                <a:latin typeface="Times New Roman" pitchFamily="18" charset="0"/>
                <a:cs typeface="Times New Roman" pitchFamily="18" charset="0"/>
              </a:rPr>
              <a:t> </a:t>
            </a:r>
            <a:r>
              <a:rPr lang="sr-Cyrl-RS" sz="2400" dirty="0" smtClean="0">
                <a:latin typeface="Times New Roman" pitchFamily="18" charset="0"/>
                <a:cs typeface="Times New Roman" pitchFamily="18" charset="0"/>
              </a:rPr>
              <a:t>Можда не знате значење те речи.</a:t>
            </a:r>
            <a:br>
              <a:rPr lang="sr-Cyrl-RS" sz="2400" dirty="0" smtClean="0">
                <a:latin typeface="Times New Roman" pitchFamily="18" charset="0"/>
                <a:cs typeface="Times New Roman" pitchFamily="18" charset="0"/>
              </a:rPr>
            </a:br>
            <a:r>
              <a:rPr lang="sr-Cyrl-RS" sz="2400" dirty="0" smtClean="0">
                <a:latin typeface="Times New Roman" pitchFamily="18" charset="0"/>
                <a:cs typeface="Times New Roman" pitchFamily="18" charset="0"/>
              </a:rPr>
              <a:t>Чудо је необична појава, </a:t>
            </a:r>
            <a:r>
              <a:rPr lang="sr-Cyrl-RS" sz="2400" dirty="0" smtClean="0">
                <a:latin typeface="Times New Roman" pitchFamily="18" charset="0"/>
                <a:cs typeface="Times New Roman" pitchFamily="18" charset="0"/>
              </a:rPr>
              <a:t>нешто што </a:t>
            </a:r>
            <a:r>
              <a:rPr lang="sr-Cyrl-RS" sz="2400" dirty="0" smtClean="0">
                <a:latin typeface="Times New Roman" pitchFamily="18" charset="0"/>
                <a:cs typeface="Times New Roman" pitchFamily="18" charset="0"/>
              </a:rPr>
              <a:t>не можемо сваког дана да видимо.</a:t>
            </a:r>
            <a:br>
              <a:rPr lang="sr-Cyrl-RS" sz="2400" dirty="0" smtClean="0">
                <a:latin typeface="Times New Roman" pitchFamily="18" charset="0"/>
                <a:cs typeface="Times New Roman" pitchFamily="18" charset="0"/>
              </a:rPr>
            </a:br>
            <a:r>
              <a:rPr lang="sr-Cyrl-RS" sz="2400" dirty="0" smtClean="0">
                <a:latin typeface="Times New Roman" pitchFamily="18" charset="0"/>
                <a:cs typeface="Times New Roman" pitchFamily="18" charset="0"/>
              </a:rPr>
              <a:t>Погледајте ову слику, па размислите шта је све то чудно?</a:t>
            </a:r>
            <a:br>
              <a:rPr lang="sr-Cyrl-R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286000"/>
            <a:ext cx="6096000" cy="4460366"/>
          </a:xfrm>
          <a:prstGeom prst="rect">
            <a:avLst/>
          </a:prstGeom>
        </p:spPr>
      </p:pic>
    </p:spTree>
    <p:extLst>
      <p:ext uri="{BB962C8B-B14F-4D97-AF65-F5344CB8AC3E}">
        <p14:creationId xmlns:p14="http://schemas.microsoft.com/office/powerpoint/2010/main" val="714635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52400"/>
            <a:ext cx="7406640" cy="1472184"/>
          </a:xfrm>
        </p:spPr>
        <p:txBody>
          <a:bodyPr>
            <a:noAutofit/>
          </a:bodyPr>
          <a:lstStyle/>
          <a:p>
            <a:r>
              <a:rPr lang="sr-Cyrl-RS" sz="2800" dirty="0" smtClean="0">
                <a:latin typeface="Times New Roman" pitchFamily="18" charset="0"/>
                <a:cs typeface="Times New Roman" pitchFamily="18" charset="0"/>
              </a:rPr>
              <a:t>Претходна </a:t>
            </a:r>
            <a:r>
              <a:rPr lang="sr-Cyrl-RS" sz="2800" dirty="0" smtClean="0">
                <a:latin typeface="Times New Roman" pitchFamily="18" charset="0"/>
                <a:cs typeface="Times New Roman" pitchFamily="18" charset="0"/>
              </a:rPr>
              <a:t>слика је слика из ваше </a:t>
            </a:r>
            <a:r>
              <a:rPr lang="sr-Cyrl-RS" sz="2800" dirty="0" smtClean="0">
                <a:latin typeface="Times New Roman" pitchFamily="18" charset="0"/>
                <a:cs typeface="Times New Roman" pitchFamily="18" charset="0"/>
              </a:rPr>
              <a:t>читанке, а </a:t>
            </a:r>
            <a:r>
              <a:rPr lang="sr-Cyrl-RS" sz="2800" dirty="0" smtClean="0">
                <a:latin typeface="Times New Roman" pitchFamily="18" charset="0"/>
                <a:cs typeface="Times New Roman" pitchFamily="18" charset="0"/>
              </a:rPr>
              <a:t>осликава песму коју ћемо данас учити.</a:t>
            </a:r>
            <a:br>
              <a:rPr lang="sr-Cyrl-R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4" name="Subtitle 3"/>
          <p:cNvSpPr>
            <a:spLocks noGrp="1"/>
          </p:cNvSpPr>
          <p:nvPr>
            <p:ph type="subTitle" idx="1"/>
          </p:nvPr>
        </p:nvSpPr>
        <p:spPr>
          <a:xfrm>
            <a:off x="1219200" y="1295400"/>
            <a:ext cx="7406640" cy="2209800"/>
          </a:xfrm>
        </p:spPr>
        <p:txBody>
          <a:bodyPr>
            <a:normAutofit/>
          </a:bodyPr>
          <a:lstStyle/>
          <a:p>
            <a:r>
              <a:rPr lang="sr-Cyrl-RS" sz="2000" dirty="0" smtClean="0"/>
              <a:t>Записати у свеску</a:t>
            </a:r>
          </a:p>
          <a:p>
            <a:r>
              <a:rPr lang="sr-Cyrl-RS" sz="2000" dirty="0" smtClean="0">
                <a:latin typeface="Times New Roman" pitchFamily="18" charset="0"/>
                <a:cs typeface="Times New Roman" pitchFamily="18" charset="0"/>
              </a:rPr>
              <a:t>			Школски рад			30.3.</a:t>
            </a:r>
          </a:p>
          <a:p>
            <a:r>
              <a:rPr lang="sr-Cyrl-RS" sz="2000" dirty="0">
                <a:latin typeface="Times New Roman" pitchFamily="18" charset="0"/>
                <a:cs typeface="Times New Roman" pitchFamily="18" charset="0"/>
              </a:rPr>
              <a:t>	</a:t>
            </a:r>
            <a:r>
              <a:rPr lang="sr-Cyrl-RS" sz="2000" dirty="0" smtClean="0">
                <a:latin typeface="Times New Roman" pitchFamily="18" charset="0"/>
                <a:cs typeface="Times New Roman" pitchFamily="18" charset="0"/>
              </a:rPr>
              <a:t>	Ја сам чудо видео –народна песма</a:t>
            </a:r>
            <a:endParaRPr lang="en-US" sz="2000" dirty="0">
              <a:latin typeface="Times New Roman" pitchFamily="18" charset="0"/>
              <a:cs typeface="Times New Roman" pitchFamily="18" charset="0"/>
            </a:endParaRPr>
          </a:p>
        </p:txBody>
      </p:sp>
      <p:sp>
        <p:nvSpPr>
          <p:cNvPr id="5" name="Rectangle 4"/>
          <p:cNvSpPr/>
          <p:nvPr/>
        </p:nvSpPr>
        <p:spPr>
          <a:xfrm>
            <a:off x="2726924" y="3124200"/>
            <a:ext cx="4572000" cy="646331"/>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r>
              <a:rPr lang="en-US" dirty="0" smtClean="0">
                <a:solidFill>
                  <a:srgbClr val="FF0000"/>
                </a:solidFill>
                <a:hlinkClick r:id="rId2"/>
              </a:rPr>
              <a:t>https://www.youtube.com/watch?v=V3TsMPQKVQM</a:t>
            </a:r>
            <a:endParaRPr lang="en-US" dirty="0">
              <a:solidFill>
                <a:srgbClr val="FF0000"/>
              </a:solidFill>
            </a:endParaRPr>
          </a:p>
        </p:txBody>
      </p:sp>
    </p:spTree>
    <p:extLst>
      <p:ext uri="{BB962C8B-B14F-4D97-AF65-F5344CB8AC3E}">
        <p14:creationId xmlns:p14="http://schemas.microsoft.com/office/powerpoint/2010/main" val="4007411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3352800"/>
            <a:ext cx="7406640" cy="1472184"/>
          </a:xfrm>
        </p:spPr>
        <p:txBody>
          <a:bodyPr>
            <a:normAutofit fontScale="90000"/>
          </a:bodyPr>
          <a:lstStyle/>
          <a:p>
            <a:r>
              <a:rPr lang="sr-Cyrl-RS" sz="4000" dirty="0" smtClean="0">
                <a:latin typeface="Times New Roman" pitchFamily="18" charset="0"/>
                <a:cs typeface="Times New Roman" pitchFamily="18" charset="0"/>
              </a:rPr>
              <a:t>Читали смо неке народне приче и песме. Подсети се.</a:t>
            </a:r>
            <a:br>
              <a:rPr lang="sr-Cyrl-RS" sz="4000" dirty="0" smtClean="0">
                <a:latin typeface="Times New Roman" pitchFamily="18" charset="0"/>
                <a:cs typeface="Times New Roman" pitchFamily="18" charset="0"/>
              </a:rPr>
            </a:br>
            <a:r>
              <a:rPr lang="sr-Cyrl-RS" sz="4000" dirty="0" smtClean="0">
                <a:latin typeface="Times New Roman" pitchFamily="18" charset="0"/>
                <a:cs typeface="Times New Roman" pitchFamily="18" charset="0"/>
              </a:rPr>
              <a:t>Рекли смо да су оне настале у народу и да не знамо ко их је написао.</a:t>
            </a:r>
            <a:br>
              <a:rPr lang="sr-Cyrl-RS" sz="4000" dirty="0" smtClean="0">
                <a:latin typeface="Times New Roman" pitchFamily="18" charset="0"/>
                <a:cs typeface="Times New Roman" pitchFamily="18" charset="0"/>
              </a:rPr>
            </a:br>
            <a:r>
              <a:rPr lang="sr-Cyrl-RS" dirty="0" smtClean="0"/>
              <a:t> Запиши у свеску</a:t>
            </a:r>
            <a:br>
              <a:rPr lang="sr-Cyrl-RS" dirty="0" smtClean="0"/>
            </a:br>
            <a:r>
              <a:rPr lang="sr-Cyrl-RS" sz="4000" dirty="0" smtClean="0">
                <a:latin typeface="Times New Roman" pitchFamily="18" charset="0"/>
                <a:cs typeface="Times New Roman" pitchFamily="18" charset="0"/>
              </a:rPr>
              <a:t>Песма ,,Ја сам чудо видео“ је </a:t>
            </a:r>
            <a:r>
              <a:rPr lang="sr-Cyrl-RS" sz="4000" dirty="0" smtClean="0">
                <a:solidFill>
                  <a:srgbClr val="FF0000"/>
                </a:solidFill>
                <a:latin typeface="Times New Roman" pitchFamily="18" charset="0"/>
                <a:cs typeface="Times New Roman" pitchFamily="18" charset="0"/>
              </a:rPr>
              <a:t>шаљива</a:t>
            </a:r>
            <a:r>
              <a:rPr lang="sr-Cyrl-RS" sz="4000" dirty="0" smtClean="0">
                <a:latin typeface="Times New Roman" pitchFamily="18" charset="0"/>
                <a:cs typeface="Times New Roman" pitchFamily="18" charset="0"/>
              </a:rPr>
              <a:t> народна песма.</a:t>
            </a:r>
            <a:endParaRPr lang="en-US" sz="4000" dirty="0">
              <a:latin typeface="Times New Roman" pitchFamily="18" charset="0"/>
              <a:cs typeface="Times New Roman" pitchFamily="18" charset="0"/>
            </a:endParaRPr>
          </a:p>
        </p:txBody>
      </p:sp>
      <p:sp>
        <p:nvSpPr>
          <p:cNvPr id="6" name="5-Point Star 5"/>
          <p:cNvSpPr/>
          <p:nvPr/>
        </p:nvSpPr>
        <p:spPr>
          <a:xfrm>
            <a:off x="1219200" y="3276600"/>
            <a:ext cx="304800" cy="228600"/>
          </a:xfrm>
          <a:prstGeom prst="star5">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933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7800" y="152400"/>
            <a:ext cx="7406640" cy="935501"/>
          </a:xfrm>
        </p:spPr>
        <p:txBody>
          <a:bodyPr>
            <a:normAutofit fontScale="90000"/>
          </a:bodyPr>
          <a:lstStyle/>
          <a:p>
            <a:pPr algn="ctr"/>
            <a:r>
              <a:rPr lang="sr-Cyrl-RS" sz="3200" dirty="0" smtClean="0"/>
              <a:t>Прочитај песму</a:t>
            </a:r>
            <a:br>
              <a:rPr lang="sr-Cyrl-RS" sz="3200" dirty="0" smtClean="0"/>
            </a:br>
            <a:endParaRPr lang="en-US"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1" y="722405"/>
            <a:ext cx="5220652" cy="6106743"/>
          </a:xfrm>
          <a:prstGeom prst="rect">
            <a:avLst/>
          </a:prstGeom>
        </p:spPr>
      </p:pic>
      <p:sp>
        <p:nvSpPr>
          <p:cNvPr id="7" name="TextBox 6"/>
          <p:cNvSpPr txBox="1"/>
          <p:nvPr/>
        </p:nvSpPr>
        <p:spPr>
          <a:xfrm>
            <a:off x="7550302" y="4114800"/>
            <a:ext cx="1752600" cy="646331"/>
          </a:xfrm>
          <a:prstGeom prst="rect">
            <a:avLst/>
          </a:prstGeom>
          <a:noFill/>
        </p:spPr>
        <p:txBody>
          <a:bodyPr wrap="square" rtlCol="0">
            <a:spAutoFit/>
          </a:bodyPr>
          <a:lstStyle/>
          <a:p>
            <a:r>
              <a:rPr lang="sr-Cyrl-RS" dirty="0" smtClean="0">
                <a:latin typeface="Times New Roman" pitchFamily="18" charset="0"/>
                <a:cs typeface="Times New Roman" pitchFamily="18" charset="0"/>
              </a:rPr>
              <a:t>Читанка 52.страна</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23849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61117" y="1371600"/>
            <a:ext cx="7010400" cy="2308324"/>
          </a:xfrm>
          <a:prstGeom prst="rect">
            <a:avLst/>
          </a:prstGeom>
          <a:noFill/>
        </p:spPr>
        <p:txBody>
          <a:bodyPr wrap="square" rtlCol="0">
            <a:spAutoFit/>
          </a:bodyPr>
          <a:lstStyle/>
          <a:p>
            <a:r>
              <a:rPr lang="sr-Cyrl-RS" sz="2400" dirty="0" smtClean="0">
                <a:latin typeface="Times New Roman" pitchFamily="18" charset="0"/>
                <a:cs typeface="Times New Roman" pitchFamily="18" charset="0"/>
              </a:rPr>
              <a:t>Прочитај следећа питања, па у свесци одговори на њих.</a:t>
            </a:r>
          </a:p>
          <a:p>
            <a:endParaRPr lang="sr-Cyrl-RS" sz="2400" dirty="0" smtClean="0">
              <a:latin typeface="Times New Roman" pitchFamily="18" charset="0"/>
              <a:cs typeface="Times New Roman" pitchFamily="18" charset="0"/>
            </a:endParaRPr>
          </a:p>
          <a:p>
            <a:pPr lvl="0"/>
            <a:r>
              <a:rPr lang="sr-Cyrl-RS" sz="2400" dirty="0">
                <a:solidFill>
                  <a:prstClr val="black"/>
                </a:solidFill>
                <a:latin typeface="Times New Roman" pitchFamily="18" charset="0"/>
                <a:cs typeface="Times New Roman" pitchFamily="18" charset="0"/>
              </a:rPr>
              <a:t>Које су животиње помињу у овој песми?</a:t>
            </a:r>
          </a:p>
          <a:p>
            <a:r>
              <a:rPr lang="sr-Cyrl-RS" sz="2400" dirty="0" smtClean="0">
                <a:latin typeface="Times New Roman" pitchFamily="18" charset="0"/>
                <a:cs typeface="Times New Roman" pitchFamily="18" charset="0"/>
              </a:rPr>
              <a:t>Шта је смешно и шаљиво у овој песми?</a:t>
            </a:r>
          </a:p>
          <a:p>
            <a:r>
              <a:rPr lang="sr-Cyrl-RS" sz="2400" dirty="0" smtClean="0">
                <a:latin typeface="Times New Roman" pitchFamily="18" charset="0"/>
                <a:cs typeface="Times New Roman" pitchFamily="18" charset="0"/>
              </a:rPr>
              <a:t>Које чудо из песме је теби најнеобичније?</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449310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1066800"/>
            <a:ext cx="6890551" cy="2123658"/>
          </a:xfrm>
          <a:prstGeom prst="rect">
            <a:avLst/>
          </a:prstGeom>
          <a:noFill/>
        </p:spPr>
        <p:txBody>
          <a:bodyPr wrap="square" rtlCol="0">
            <a:spAutoFit/>
          </a:bodyPr>
          <a:lstStyle/>
          <a:p>
            <a:pPr algn="just"/>
            <a:r>
              <a:rPr lang="sr-Cyrl-RS" dirty="0" smtClean="0">
                <a:solidFill>
                  <a:srgbClr val="0070C0"/>
                </a:solidFill>
              </a:rPr>
              <a:t>Језичка игра</a:t>
            </a:r>
          </a:p>
          <a:p>
            <a:pPr algn="just"/>
            <a:endParaRPr lang="sr-Cyrl-RS" dirty="0" smtClean="0">
              <a:solidFill>
                <a:srgbClr val="0070C0"/>
              </a:solidFill>
            </a:endParaRPr>
          </a:p>
          <a:p>
            <a:pPr algn="just"/>
            <a:r>
              <a:rPr lang="sr-Cyrl-RS" sz="3200" dirty="0" smtClean="0">
                <a:latin typeface="Times New Roman" pitchFamily="18" charset="0"/>
                <a:cs typeface="Times New Roman" pitchFamily="18" charset="0"/>
              </a:rPr>
              <a:t>У песми се налазе речи које ,,се слажу“: спава-преорава. Пронађи још таквих речи и запиши их у свеску.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74089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8901" y="609600"/>
            <a:ext cx="6400800" cy="707886"/>
          </a:xfrm>
          <a:prstGeom prst="rect">
            <a:avLst/>
          </a:prstGeom>
          <a:noFill/>
        </p:spPr>
        <p:txBody>
          <a:bodyPr wrap="square" rtlCol="0">
            <a:spAutoFit/>
          </a:bodyPr>
          <a:lstStyle/>
          <a:p>
            <a:r>
              <a:rPr lang="sr-Cyrl-RS" sz="2000" dirty="0">
                <a:latin typeface="Times New Roman" pitchFamily="18" charset="0"/>
                <a:cs typeface="Times New Roman" pitchFamily="18" charset="0"/>
              </a:rPr>
              <a:t>П</a:t>
            </a:r>
            <a:r>
              <a:rPr lang="sr-Cyrl-RS" sz="2000" dirty="0" smtClean="0">
                <a:latin typeface="Times New Roman" pitchFamily="18" charset="0"/>
                <a:cs typeface="Times New Roman" pitchFamily="18" charset="0"/>
              </a:rPr>
              <a:t>рочитај  још једном песму.  Ако ти се допала, можеш научити да  је рецитујеш. (Није </a:t>
            </a:r>
            <a:r>
              <a:rPr lang="sr-Cyrl-RS" sz="2000" dirty="0" smtClean="0">
                <a:latin typeface="Times New Roman" pitchFamily="18" charset="0"/>
                <a:cs typeface="Times New Roman" pitchFamily="18" charset="0"/>
              </a:rPr>
              <a:t>обавезно</a:t>
            </a:r>
            <a:r>
              <a:rPr lang="sr-Cyrl-R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088" y="1954829"/>
            <a:ext cx="5686425" cy="446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4" descr="https://www.mozaweb.com/mbLite/47/57/00000045747/content/26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478674"/>
            <a:ext cx="4038600" cy="48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9362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279</TotalTime>
  <Words>131</Words>
  <Application>Microsoft Office PowerPoint</Application>
  <PresentationFormat>On-screen Show (4:3)</PresentationFormat>
  <Paragraphs>18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Solstice</vt:lpstr>
      <vt:lpstr>Сигурно сте чули за реч чудо. Можда не знате значење те речи. Чудо је необична појава, нешто што не можемо сваког дана да видимо. Погледајте ову слику, па размислите шта је све то чудно? </vt:lpstr>
      <vt:lpstr>Претходна слика је слика из ваше читанке, а осликава песму коју ћемо данас учити. </vt:lpstr>
      <vt:lpstr>Читали смо неке народне приче и песме. Подсети се. Рекли смо да су оне настале у народу и да не знамо ко их је написао.  Запиши у свеску Песма ,,Ја сам чудо видео“ је шаљива народна песма.</vt:lpstr>
      <vt:lpstr>Прочитај песму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Сигурно сте чули за реч чудо. Можда не знате значење те речи. Чудо је необична појава, нешто  што не можемо сваког дана да видимо. Погледај ову слику, па размисли шта је све то чудно?</dc:title>
  <dc:creator>BePC</dc:creator>
  <cp:lastModifiedBy>BePC</cp:lastModifiedBy>
  <cp:revision>9</cp:revision>
  <dcterms:created xsi:type="dcterms:W3CDTF">2020-03-26T13:20:49Z</dcterms:created>
  <dcterms:modified xsi:type="dcterms:W3CDTF">2020-03-28T17:15:00Z</dcterms:modified>
</cp:coreProperties>
</file>